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Nunito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9C53F14-1D41-49C7-BB05-839D97D60D46}">
  <a:tblStyle styleId="{89C53F14-1D41-49C7-BB05-839D97D60D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46" Type="http://schemas.openxmlformats.org/officeDocument/2006/relationships/font" Target="fonts/NunitoSans-bold.fntdata"/><Relationship Id="rId23" Type="http://schemas.openxmlformats.org/officeDocument/2006/relationships/slide" Target="slides/slide18.xml"/><Relationship Id="rId45" Type="http://schemas.openxmlformats.org/officeDocument/2006/relationships/font" Target="fonts/Nunito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Nunito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Nunito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eb75442a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eb75442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8eb75442a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8eb7544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eb75442a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eb75442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eb75442a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eb75442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8eb75442a_0_3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8eb75442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13973eaa6_1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13973eaa6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13973eaa6_1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13973eaa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8eb75442a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8eb75442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8eb75442a_0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8eb75442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8eb75442a_0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8eb75442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eb75442a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eb75442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13973eaa6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13973eaa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8eb75442a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8eb75442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eb75442a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8eb75442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8eb75442a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8eb75442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8eb75442a_0_3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8eb75442a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8eb75442a_0_4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8eb75442a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13973eaa6_1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13973eaa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8eb75442a_0_3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8eb75442a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13973eaa6_1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13973eaa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13973eaa6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13973eaa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eb75442a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eb75442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13973eaa6_1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13973eaa6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13973eaa6_1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13973eaa6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eb75442a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eb75442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8eb75442a_0_4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8eb75442a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a267b540_1_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6a267b540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eb75442a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eb75442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8eb75442a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8eb75442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8eb75442a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8eb75442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2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3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5" name="Google Shape;105;p13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0" name="Google Shape;130;p17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1" name="Google Shape;131;p17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TITLE_AND_BODY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8"/>
          <p:cNvGrpSpPr/>
          <p:nvPr/>
        </p:nvGrpSpPr>
        <p:grpSpPr>
          <a:xfrm>
            <a:off x="234447" y="4229998"/>
            <a:ext cx="304009" cy="326513"/>
            <a:chOff x="616425" y="2329600"/>
            <a:chExt cx="361700" cy="388475"/>
          </a:xfrm>
        </p:grpSpPr>
        <p:sp>
          <p:nvSpPr>
            <p:cNvPr id="50" name="Google Shape;50;p8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hyperlink" Target="http://recursive-design.com/blog/2010/12/07/comp-sci-101-big-o-notation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lab.research.google.com/drive/1Es9ux5gWeMaX24nQ_XW681Haa3WbzqJC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hyperlink" Target="https://www.digitalinformationworld.com/2018/06/infographics-data-never-sleeps-6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lab.research.google.com/drive/1Es9ux5gWeMaX24nQ_XW681Haa3WbzqJC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ctrTitle"/>
          </p:nvPr>
        </p:nvSpPr>
        <p:spPr>
          <a:xfrm>
            <a:off x="468925" y="2387250"/>
            <a:ext cx="37284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Introduction to Efficiency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Nicole Riley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2168150" y="2550962"/>
            <a:ext cx="329975" cy="3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 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t/>
            </a:r>
            <a:endParaRPr/>
          </a:p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2707225" y="575500"/>
            <a:ext cx="6131700" cy="3794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example_method2(n):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range(n):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range(n):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statement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statement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4880050" y="2848425"/>
            <a:ext cx="14052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093C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7151575" y="613600"/>
            <a:ext cx="14052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093C5"/>
                </a:solidFill>
                <a:latin typeface="Nunito Sans"/>
                <a:ea typeface="Nunito Sans"/>
                <a:cs typeface="Nunito Sans"/>
                <a:sym typeface="Nunito Sans"/>
              </a:rPr>
              <a:t>1 + </a:t>
            </a:r>
            <a:r>
              <a:rPr lang="en" sz="3000">
                <a:solidFill>
                  <a:srgbClr val="6093C5"/>
                </a:solidFill>
                <a:latin typeface="Nunito Sans"/>
                <a:ea typeface="Nunito Sans"/>
                <a:cs typeface="Nunito Sans"/>
                <a:sym typeface="Nunito Sans"/>
              </a:rPr>
              <a:t>n</a:t>
            </a:r>
            <a:r>
              <a:rPr baseline="30000" lang="en" sz="3000">
                <a:solidFill>
                  <a:srgbClr val="6093C5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sz="3000">
              <a:solidFill>
                <a:srgbClr val="6093C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54275" y="393175"/>
            <a:ext cx="2423100" cy="4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sum_of_squares</a:t>
            </a:r>
            <a:endParaRPr/>
          </a:p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0"/>
          <p:cNvSpPr txBox="1"/>
          <p:nvPr/>
        </p:nvSpPr>
        <p:spPr>
          <a:xfrm>
            <a:off x="2876875" y="393175"/>
            <a:ext cx="5599500" cy="3360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assumes n is larger than 1. n is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inclusive and an integer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sum_of_squares(n):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total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n +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 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total += i **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total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sum_of_squares2(n): 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(n * (n +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* (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*n +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6</a:t>
            </a:r>
            <a:endParaRPr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5516100" y="1877300"/>
            <a:ext cx="548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093C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5820900" y="1575450"/>
            <a:ext cx="548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93C5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>
              <a:solidFill>
                <a:srgbClr val="6093C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2876875" y="3981850"/>
            <a:ext cx="58098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Two functions differ in terms of runtime by an order of magnitude (n).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does this look as input increases in size?</a:t>
            </a:r>
            <a:endParaRPr/>
          </a:p>
        </p:txBody>
      </p:sp>
      <p:sp>
        <p:nvSpPr>
          <p:cNvPr id="231" name="Google Shape;231;p30"/>
          <p:cNvSpPr txBox="1"/>
          <p:nvPr/>
        </p:nvSpPr>
        <p:spPr>
          <a:xfrm>
            <a:off x="7164100" y="1028550"/>
            <a:ext cx="12435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093C5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" sz="3000">
                <a:solidFill>
                  <a:srgbClr val="6093C5"/>
                </a:solidFill>
                <a:latin typeface="Nunito Sans"/>
                <a:ea typeface="Nunito Sans"/>
                <a:cs typeface="Nunito Sans"/>
                <a:sym typeface="Nunito Sans"/>
              </a:rPr>
              <a:t>n + 2</a:t>
            </a:r>
            <a:endParaRPr baseline="30000" sz="3000">
              <a:solidFill>
                <a:srgbClr val="6093C5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93C5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3600">
              <a:solidFill>
                <a:srgbClr val="6093C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7614150" y="3078850"/>
            <a:ext cx="649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093C5"/>
                </a:solidFill>
                <a:latin typeface="Nunito Sans"/>
                <a:ea typeface="Nunito Sans"/>
                <a:cs typeface="Nunito Sans"/>
                <a:sym typeface="Nunito Sans"/>
              </a:rPr>
              <a:t> 1</a:t>
            </a:r>
            <a:endParaRPr baseline="30000" sz="2400">
              <a:solidFill>
                <a:srgbClr val="6093C5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93C5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3600">
              <a:solidFill>
                <a:srgbClr val="6093C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</a:t>
            </a:r>
            <a:endParaRPr/>
          </a:p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750" y="490775"/>
            <a:ext cx="5634175" cy="33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rate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often think of algorithms in terms of growth rate in terms of the input or input data size (</a:t>
            </a:r>
            <a:r>
              <a:rPr b="1" lang="en"/>
              <a:t>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Think of the runtime</a:t>
            </a:r>
            <a:r>
              <a:rPr lang="en"/>
              <a:t> of </a:t>
            </a:r>
            <a:r>
              <a:rPr lang="en">
                <a:solidFill>
                  <a:schemeClr val="dk1"/>
                </a:solidFill>
              </a:rPr>
              <a:t>5n</a:t>
            </a:r>
            <a:r>
              <a:rPr baseline="30000" lang="en">
                <a:solidFill>
                  <a:schemeClr val="dk1"/>
                </a:solidFill>
              </a:rPr>
              <a:t>3 </a:t>
            </a:r>
            <a:r>
              <a:rPr lang="en">
                <a:solidFill>
                  <a:schemeClr val="dk1"/>
                </a:solidFill>
              </a:rPr>
              <a:t>+ 4n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+ 3n + 7.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</a:rPr>
              <a:t>All terms seem significant when we look at smaller inputs. 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</a:rPr>
              <a:t>However, what happens when n becomes extremely large? At that point the term with the largest power of n will dominate (</a:t>
            </a:r>
            <a:r>
              <a:rPr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rgbClr val="37474F"/>
                </a:solidFill>
              </a:rPr>
              <a:t>).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7474F"/>
                </a:solidFill>
              </a:rPr>
              <a:t>We say it runs on the order of </a:t>
            </a:r>
            <a:r>
              <a:rPr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rgbClr val="37474F"/>
                </a:solidFill>
              </a:rPr>
              <a:t>  or O(</a:t>
            </a:r>
            <a:r>
              <a:rPr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rgbClr val="37474F"/>
                </a:solidFill>
              </a:rPr>
              <a:t>) (</a:t>
            </a:r>
            <a:r>
              <a:rPr b="1" lang="en">
                <a:solidFill>
                  <a:srgbClr val="37474F"/>
                </a:solidFill>
              </a:rPr>
              <a:t>Big Oh of n cubed</a:t>
            </a:r>
            <a:r>
              <a:rPr lang="en">
                <a:solidFill>
                  <a:srgbClr val="37474F"/>
                </a:solidFill>
              </a:rPr>
              <a:t>).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3166825" y="1207900"/>
            <a:ext cx="4630800" cy="2065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method1(n):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range(n):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+=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* i + j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**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best results, copy from Safari with Keynote decks and from Chrome with Google Slides decks.</a:t>
            </a:r>
            <a:endParaRPr sz="13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3090625" y="575500"/>
            <a:ext cx="55962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the runtime of method1? </a:t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3090625" y="3289825"/>
            <a:ext cx="55962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O(9n + 2)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solidFill>
                  <a:schemeClr val="dk2"/>
                </a:solidFill>
              </a:rPr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O(9n)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4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</a:t>
            </a:r>
            <a:endParaRPr/>
          </a:p>
        </p:txBody>
      </p:sp>
      <p:sp>
        <p:nvSpPr>
          <p:cNvPr id="262" name="Google Shape;262;p34"/>
          <p:cNvSpPr txBox="1"/>
          <p:nvPr/>
        </p:nvSpPr>
        <p:spPr>
          <a:xfrm>
            <a:off x="3166825" y="1207900"/>
            <a:ext cx="4630800" cy="2065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method1(n):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range(n):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+=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* i + j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**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best results, copy from Safari with Keynote decks and from Chrome with Google Slides decks.</a:t>
            </a:r>
            <a:endParaRPr sz="13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the runtime of method1? </a:t>
            </a:r>
            <a:endParaRPr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3090625" y="3289825"/>
            <a:ext cx="55962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O(9n + 2)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solidFill>
                  <a:schemeClr val="dk2"/>
                </a:solidFill>
              </a:rPr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O(9n)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Change</a:t>
            </a: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3166825" y="1207900"/>
            <a:ext cx="4630800" cy="2229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method1(n):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range(n):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+=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* i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+= j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**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13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best results, copy from Safari with Keynote decks and from Chrome with Google Slides d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2" name="Google Shape;272;p35"/>
          <p:cNvSpPr txBox="1"/>
          <p:nvPr>
            <p:ph idx="4294967295" type="body"/>
          </p:nvPr>
        </p:nvSpPr>
        <p:spPr>
          <a:xfrm>
            <a:off x="3090625" y="575500"/>
            <a:ext cx="5596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does the runtime change with a small change? </a:t>
            </a:r>
            <a:endParaRPr/>
          </a:p>
        </p:txBody>
      </p:sp>
      <p:sp>
        <p:nvSpPr>
          <p:cNvPr id="273" name="Google Shape;273;p35"/>
          <p:cNvSpPr txBox="1"/>
          <p:nvPr>
            <p:ph idx="4294967295" type="body"/>
          </p:nvPr>
        </p:nvSpPr>
        <p:spPr>
          <a:xfrm>
            <a:off x="3090625" y="3856525"/>
            <a:ext cx="5596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Does the difference between </a:t>
            </a:r>
            <a:r>
              <a:rPr b="1" lang="en"/>
              <a:t>18n</a:t>
            </a:r>
            <a:r>
              <a:rPr lang="en"/>
              <a:t> and </a:t>
            </a:r>
            <a:r>
              <a:rPr b="1" lang="en"/>
              <a:t>9n </a:t>
            </a:r>
            <a:r>
              <a:rPr lang="en"/>
              <a:t>matter?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</a:t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7474F"/>
                </a:solidFill>
              </a:rPr>
              <a:t>Why are constants and coefficients less important?</a:t>
            </a:r>
            <a:endParaRPr b="1">
              <a:solidFill>
                <a:srgbClr val="3747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the relative difference between an algorithm with a runtime of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7n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versus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21n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</a:t>
            </a:r>
            <a:endParaRPr/>
          </a:p>
        </p:txBody>
      </p:sp>
      <p:sp>
        <p:nvSpPr>
          <p:cNvPr id="286" name="Google Shape;28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091" y="575500"/>
            <a:ext cx="5548684" cy="33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Quadratic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93" name="Google Shape;29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775" y="506050"/>
            <a:ext cx="5695325" cy="34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</a:t>
            </a:r>
            <a:endParaRPr/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1"/>
          <p:cNvSpPr txBox="1"/>
          <p:nvPr>
            <p:ph idx="4294967295" type="body"/>
          </p:nvPr>
        </p:nvSpPr>
        <p:spPr>
          <a:xfrm>
            <a:off x="3090625" y="459100"/>
            <a:ext cx="5596200" cy="4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Understand the difference between timing versus steps to measure efficiency.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Why efficiency matters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Understand meaning of Big O notation.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Beginning of data structure efficiency.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Quadratic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300" name="Google Shape;30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775" y="506050"/>
            <a:ext cx="5695325" cy="34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778" y="506053"/>
            <a:ext cx="5695325" cy="342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classes </a:t>
            </a:r>
            <a:endParaRPr/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2788950" y="575500"/>
            <a:ext cx="60786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A category of algorithm efficiency based on the algorithm's relationship to the input size n</a:t>
            </a:r>
            <a:endParaRPr/>
          </a:p>
        </p:txBody>
      </p:sp>
      <p:sp>
        <p:nvSpPr>
          <p:cNvPr id="309" name="Google Shape;30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10" name="Google Shape;310;p40"/>
          <p:cNvGraphicFramePr/>
          <p:nvPr/>
        </p:nvGraphicFramePr>
        <p:xfrm>
          <a:off x="2788950" y="150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{89C53F14-1D41-49C7-BB05-839D97D60D46}</a:tableStyleId>
              </a:tblPr>
              <a:tblGrid>
                <a:gridCol w="2077125"/>
                <a:gridCol w="2077125"/>
                <a:gridCol w="1924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Constant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If n doubles, then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Constant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O(1)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unchanged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O(n)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r>
                        <a:rPr lang="en"/>
                        <a:t>oubles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Quadratic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quadruples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Cubic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Multiplies by 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Exponential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Multiplies drastically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classes </a:t>
            </a:r>
            <a:endParaRPr/>
          </a:p>
        </p:txBody>
      </p:sp>
      <p:sp>
        <p:nvSpPr>
          <p:cNvPr id="316" name="Google Shape;31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275" y="257262"/>
            <a:ext cx="6366849" cy="3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 txBox="1"/>
          <p:nvPr/>
        </p:nvSpPr>
        <p:spPr>
          <a:xfrm>
            <a:off x="2825825" y="4199700"/>
            <a:ext cx="6120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http://recursive-design.com/blog/2010/12/07/comp-sci-101-big-o-notation/</a:t>
            </a:r>
            <a:r>
              <a:rPr lang="en"/>
              <a:t>  - post about a Google interview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607050" y="58125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Break </a:t>
            </a:r>
            <a:endParaRPr/>
          </a:p>
        </p:txBody>
      </p:sp>
      <p:sp>
        <p:nvSpPr>
          <p:cNvPr id="324" name="Google Shape;32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42"/>
          <p:cNvGrpSpPr/>
          <p:nvPr/>
        </p:nvGrpSpPr>
        <p:grpSpPr>
          <a:xfrm>
            <a:off x="234451" y="613658"/>
            <a:ext cx="372594" cy="360301"/>
            <a:chOff x="1247825" y="5001950"/>
            <a:chExt cx="443300" cy="428675"/>
          </a:xfrm>
        </p:grpSpPr>
        <p:sp>
          <p:nvSpPr>
            <p:cNvPr id="326" name="Google Shape;326;p42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2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2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200" y="884450"/>
            <a:ext cx="5252400" cy="33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234450" y="575500"/>
            <a:ext cx="2046300" cy="3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 Efficiency</a:t>
            </a:r>
            <a:endParaRPr/>
          </a:p>
        </p:txBody>
      </p:sp>
      <p:sp>
        <p:nvSpPr>
          <p:cNvPr id="338" name="Google Shape;33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43"/>
          <p:cNvSpPr txBox="1"/>
          <p:nvPr>
            <p:ph idx="1" type="body"/>
          </p:nvPr>
        </p:nvSpPr>
        <p:spPr>
          <a:xfrm>
            <a:off x="3040500" y="330400"/>
            <a:ext cx="5596200" cy="4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Because we care about the speed our code runs, we also care about the data structures we use to complete tasks.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Today we will be focusing on two python data structures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Lists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Sets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"/>
          <p:cNvSpPr txBox="1"/>
          <p:nvPr>
            <p:ph idx="2" type="title"/>
          </p:nvPr>
        </p:nvSpPr>
        <p:spPr>
          <a:xfrm>
            <a:off x="803675" y="4112800"/>
            <a:ext cx="15705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/>
              </a:rPr>
              <a:t>Demo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Solution</a:t>
            </a:r>
            <a:endParaRPr/>
          </a:p>
        </p:txBody>
      </p:sp>
      <p:sp>
        <p:nvSpPr>
          <p:cNvPr id="346" name="Google Shape;34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44"/>
          <p:cNvSpPr txBox="1"/>
          <p:nvPr/>
        </p:nvSpPr>
        <p:spPr>
          <a:xfrm>
            <a:off x="3376600" y="819375"/>
            <a:ext cx="4630800" cy="2838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count_unique_list(file_name):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words = list()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open(file_name)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file: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line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file.readlines():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word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line.split():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word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words: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words.append(word)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len(words)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</a:t>
            </a:r>
            <a:r>
              <a:rPr lang="en"/>
              <a:t> Solution</a:t>
            </a:r>
            <a:endParaRPr/>
          </a:p>
        </p:txBody>
      </p:sp>
      <p:sp>
        <p:nvSpPr>
          <p:cNvPr id="353" name="Google Shape;35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45"/>
          <p:cNvSpPr txBox="1"/>
          <p:nvPr/>
        </p:nvSpPr>
        <p:spPr>
          <a:xfrm>
            <a:off x="3376600" y="819375"/>
            <a:ext cx="4630800" cy="2838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count_unique_set(file_name):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words = set()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open(file_name)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file: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line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file.readlines():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word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line.split():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word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words: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words.add(word)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len(words)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234450" y="575500"/>
            <a:ext cx="22551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the in operator</a:t>
            </a:r>
            <a:endParaRPr/>
          </a:p>
        </p:txBody>
      </p:sp>
      <p:sp>
        <p:nvSpPr>
          <p:cNvPr id="360" name="Google Shape;36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3057200" y="330400"/>
            <a:ext cx="55962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7474F"/>
                </a:solidFill>
              </a:rPr>
              <a:t>On a high level, what do we need to do to implement in for a list?</a:t>
            </a:r>
            <a:endParaRPr sz="240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</a:rPr>
              <a:t>Let’s assume list elements are stored as smaller elements in a single  contiguous piece of memory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475" y="2016100"/>
            <a:ext cx="6349648" cy="269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234450" y="575500"/>
            <a:ext cx="22551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the in operator</a:t>
            </a:r>
            <a:endParaRPr/>
          </a:p>
        </p:txBody>
      </p:sp>
      <p:sp>
        <p:nvSpPr>
          <p:cNvPr id="368" name="Google Shape;36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47"/>
          <p:cNvSpPr txBox="1"/>
          <p:nvPr>
            <p:ph idx="1" type="body"/>
          </p:nvPr>
        </p:nvSpPr>
        <p:spPr>
          <a:xfrm>
            <a:off x="3057200" y="330400"/>
            <a:ext cx="5596200" cy="3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7474F"/>
                </a:solidFill>
              </a:rPr>
              <a:t>How long would this operation take? </a:t>
            </a:r>
            <a:endParaRPr sz="240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</a:rPr>
              <a:t>Well it depends on both the list and the word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</a:rPr>
              <a:t>What if we are looking for the word “I”? 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</a:rPr>
              <a:t>What if we are looking for the word “dogs”?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</a:rPr>
              <a:t>What if we are looking for the word “corgi”?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</a:rPr>
              <a:t>We can think about our worst case input: when the word is not in the list.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3057200" y="3735575"/>
            <a:ext cx="5324100" cy="562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list_example = [“I”, “like”, “petting”, “dogs”]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1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in Efficiency</a:t>
            </a:r>
            <a:endParaRPr/>
          </a:p>
        </p:txBody>
      </p:sp>
      <p:sp>
        <p:nvSpPr>
          <p:cNvPr id="376" name="Google Shape;37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48"/>
          <p:cNvSpPr txBox="1"/>
          <p:nvPr>
            <p:ph idx="1" type="body"/>
          </p:nvPr>
        </p:nvSpPr>
        <p:spPr>
          <a:xfrm>
            <a:off x="3057200" y="330400"/>
            <a:ext cx="55962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7474F"/>
                </a:solidFill>
              </a:rPr>
              <a:t>Why does a set or list make a difference in terms of efficiency? </a:t>
            </a:r>
            <a:endParaRPr>
              <a:solidFill>
                <a:srgbClr val="3747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Lists and sets serve different purposes and have different operations optimized (meant to be faster).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operation is what makes the difference.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Searching in a list is O(n)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Searching in a set is O(1)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Adding operation to the end of a list or a set is O(1)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8"/>
          <p:cNvSpPr txBox="1"/>
          <p:nvPr/>
        </p:nvSpPr>
        <p:spPr>
          <a:xfrm>
            <a:off x="3057200" y="3735575"/>
            <a:ext cx="5324100" cy="901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list_example = [“I”, “like”, “petting”, “dogs”]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set_example = {“I”, “like”, “petting”, “dogs”}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1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code</a:t>
            </a:r>
            <a:endParaRPr/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2"/>
          <p:cNvSpPr txBox="1"/>
          <p:nvPr>
            <p:ph idx="4294967295" type="body"/>
          </p:nvPr>
        </p:nvSpPr>
        <p:spPr>
          <a:xfrm>
            <a:off x="3090625" y="330125"/>
            <a:ext cx="5596200" cy="4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Two ways to evaluate efficiency: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Speed (time)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Space (memory)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often trade-offs between the two of them.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will be focusing on speed.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9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</a:t>
            </a:r>
            <a:endParaRPr/>
          </a:p>
        </p:txBody>
      </p:sp>
      <p:sp>
        <p:nvSpPr>
          <p:cNvPr id="385" name="Google Shape;385;p49"/>
          <p:cNvSpPr txBox="1"/>
          <p:nvPr/>
        </p:nvSpPr>
        <p:spPr>
          <a:xfrm>
            <a:off x="2882900" y="1207900"/>
            <a:ext cx="6056400" cy="1672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method2(n):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lst = [];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range(n):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lst.append([j **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range(n)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 %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lst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6" name="Google Shape;386;p49"/>
          <p:cNvSpPr txBox="1"/>
          <p:nvPr>
            <p:ph idx="1" type="body"/>
          </p:nvPr>
        </p:nvSpPr>
        <p:spPr>
          <a:xfrm>
            <a:off x="3090625" y="575500"/>
            <a:ext cx="55962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the runtime of method2? </a:t>
            </a:r>
            <a:endParaRPr/>
          </a:p>
        </p:txBody>
      </p:sp>
      <p:sp>
        <p:nvSpPr>
          <p:cNvPr id="387" name="Google Shape;387;p49"/>
          <p:cNvSpPr txBox="1"/>
          <p:nvPr>
            <p:ph idx="1" type="body"/>
          </p:nvPr>
        </p:nvSpPr>
        <p:spPr>
          <a:xfrm>
            <a:off x="3090625" y="3289825"/>
            <a:ext cx="55962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UcPeriod"/>
            </a:pPr>
            <a:r>
              <a:rPr lang="en">
                <a:solidFill>
                  <a:schemeClr val="dk2"/>
                </a:solidFill>
              </a:rPr>
              <a:t>O(2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50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</a:t>
            </a:r>
            <a:endParaRPr/>
          </a:p>
        </p:txBody>
      </p:sp>
      <p:sp>
        <p:nvSpPr>
          <p:cNvPr id="394" name="Google Shape;394;p50"/>
          <p:cNvSpPr txBox="1"/>
          <p:nvPr/>
        </p:nvSpPr>
        <p:spPr>
          <a:xfrm>
            <a:off x="2882900" y="1207900"/>
            <a:ext cx="6056400" cy="1672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method2(n):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lst = [];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range(n):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lst.append([j **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range(n)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 %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13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lst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" name="Google Shape;395;p5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the runtime of method2? </a:t>
            </a:r>
            <a:endParaRPr/>
          </a:p>
        </p:txBody>
      </p:sp>
      <p:sp>
        <p:nvSpPr>
          <p:cNvPr id="396" name="Google Shape;396;p50"/>
          <p:cNvSpPr txBox="1"/>
          <p:nvPr>
            <p:ph idx="1" type="body"/>
          </p:nvPr>
        </p:nvSpPr>
        <p:spPr>
          <a:xfrm>
            <a:off x="3090625" y="3289825"/>
            <a:ext cx="55962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lang="en"/>
              <a:t>O(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UcPeriod"/>
            </a:pPr>
            <a:r>
              <a:rPr lang="en">
                <a:solidFill>
                  <a:schemeClr val="dk2"/>
                </a:solidFill>
              </a:rPr>
              <a:t>O(2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30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matter? </a:t>
            </a:r>
            <a:endParaRPr/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3"/>
          <p:cNvSpPr txBox="1"/>
          <p:nvPr>
            <p:ph idx="4294967295" type="body"/>
          </p:nvPr>
        </p:nvSpPr>
        <p:spPr>
          <a:xfrm>
            <a:off x="3090625" y="459100"/>
            <a:ext cx="5596200" cy="4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runtime of programs seems unimportant if you think about small inputs.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But we are focused on data in this class.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we want to start thinking about analyzing large amounts of data, we care about how fast an algorithm is.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we choose an algorithm that is too slow, it may greatly impede the speed of our analysis.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matter? </a:t>
            </a:r>
            <a:endParaRPr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b="23788" l="0" r="0" t="17976"/>
          <a:stretch/>
        </p:blipFill>
        <p:spPr>
          <a:xfrm>
            <a:off x="3151125" y="150700"/>
            <a:ext cx="4492269" cy="44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3239850" y="4623300"/>
            <a:ext cx="4709400" cy="30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https://www.digitalinformationworld.com/2018/06/infographics-data-never-sleeps-6.html</a:t>
            </a:r>
            <a:r>
              <a:rPr lang="en"/>
              <a:t> Domo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runtime </a:t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3090625" y="4018775"/>
            <a:ext cx="55962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Which one of these functions is faster? How to we measure this?</a:t>
            </a:r>
            <a:endParaRPr/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3244350" y="339025"/>
            <a:ext cx="4630800" cy="3360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assumes n is larger than 1. n is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inclusive and an integer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sum_of_squares(n):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total =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n +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 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total += i **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total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sum_of_squares2(n): 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(n * (n +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* (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*n + </a:t>
            </a:r>
            <a:r>
              <a:rPr lang="en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)) </a:t>
            </a:r>
            <a:r>
              <a:rPr lang="en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6</a:t>
            </a:r>
            <a:endParaRPr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way: Time</a:t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3090625" y="313625"/>
            <a:ext cx="5596200" cy="25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fast do our functions run when: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6"/>
          <p:cNvSpPr txBox="1"/>
          <p:nvPr>
            <p:ph idx="2" type="title"/>
          </p:nvPr>
        </p:nvSpPr>
        <p:spPr>
          <a:xfrm>
            <a:off x="720175" y="4077650"/>
            <a:ext cx="15705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/>
              </a:rPr>
              <a:t>Demo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3161925" y="1394100"/>
            <a:ext cx="4630800" cy="1128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1000000</a:t>
            </a:r>
            <a:endParaRPr sz="1350">
              <a:solidFill>
                <a:srgbClr val="C539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1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090625" y="3204200"/>
            <a:ext cx="50697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Problems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</a:pPr>
            <a:r>
              <a:rPr lang="en">
                <a:solidFill>
                  <a:schemeClr val="dk2"/>
                </a:solidFill>
              </a:rPr>
              <a:t>Runtimes can vary between computers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</a:pPr>
            <a:r>
              <a:rPr lang="en">
                <a:solidFill>
                  <a:schemeClr val="dk2"/>
                </a:solidFill>
              </a:rPr>
              <a:t>Runtimes can vary on the same machine.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2: Count steps 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090625" y="575500"/>
            <a:ext cx="5596200" cy="23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Assumption: A single simple  line of code takes the same amount of time to run in Python.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Examples: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num = 5 + 10;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print(“hello);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&gt; 5 and x % 2 == 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3171825" y="1609650"/>
            <a:ext cx="2689200" cy="1122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(“hello”)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 &gt;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num %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3155725" y="2834150"/>
            <a:ext cx="54660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Rules: 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▪"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Loop runtime is number of times it is run (N) times the number of statements</a:t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▪"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Method runtime is sum of all statements found inside of it.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</a:t>
            </a:r>
            <a:r>
              <a:rPr lang="en"/>
              <a:t> </a:t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2707225" y="575500"/>
            <a:ext cx="6131700" cy="3794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example_method(n):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statement1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statement2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statement3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range(n):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statement4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range(n):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statement5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statement6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statement7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7019675" y="585025"/>
            <a:ext cx="14052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093C5"/>
                </a:solidFill>
                <a:latin typeface="Nunito Sans"/>
                <a:ea typeface="Nunito Sans"/>
                <a:cs typeface="Nunito Sans"/>
                <a:sym typeface="Nunito Sans"/>
              </a:rPr>
              <a:t>4n</a:t>
            </a:r>
            <a:r>
              <a:rPr lang="en" sz="3000">
                <a:solidFill>
                  <a:srgbClr val="6093C5"/>
                </a:solidFill>
                <a:latin typeface="Nunito Sans"/>
                <a:ea typeface="Nunito Sans"/>
                <a:cs typeface="Nunito Sans"/>
                <a:sym typeface="Nunito Sans"/>
              </a:rPr>
              <a:t> + 3</a:t>
            </a:r>
            <a:endParaRPr sz="3000">
              <a:solidFill>
                <a:srgbClr val="6093C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